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2"/>
  </p:normalViewPr>
  <p:slideViewPr>
    <p:cSldViewPr snapToGrid="0" snapToObjects="1">
      <p:cViewPr varScale="1">
        <p:scale>
          <a:sx n="104" d="100"/>
          <a:sy n="104" d="100"/>
        </p:scale>
        <p:origin x="89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2.jpe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5DFD1-75CE-A845-A2D6-5FFC945D331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SE"/>
          </a:p>
        </p:txBody>
      </p:sp>
      <p:sp>
        <p:nvSpPr>
          <p:cNvPr id="3" name="Subtitle 2">
            <a:extLst>
              <a:ext uri="{FF2B5EF4-FFF2-40B4-BE49-F238E27FC236}">
                <a16:creationId xmlns:a16="http://schemas.microsoft.com/office/drawing/2014/main" id="{35A02AEB-6B5C-004A-B0C8-5BAF56C6DA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SE"/>
          </a:p>
        </p:txBody>
      </p:sp>
      <p:sp>
        <p:nvSpPr>
          <p:cNvPr id="4" name="Date Placeholder 3">
            <a:extLst>
              <a:ext uri="{FF2B5EF4-FFF2-40B4-BE49-F238E27FC236}">
                <a16:creationId xmlns:a16="http://schemas.microsoft.com/office/drawing/2014/main" id="{CE7D03A4-D30B-EC41-9557-40A83FC5203A}"/>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5" name="Footer Placeholder 4">
            <a:extLst>
              <a:ext uri="{FF2B5EF4-FFF2-40B4-BE49-F238E27FC236}">
                <a16:creationId xmlns:a16="http://schemas.microsoft.com/office/drawing/2014/main" id="{9D8BC300-B315-9B4E-9469-199D055B9CE3}"/>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F0B9649B-6589-2B4D-BA6D-771C9796B843}"/>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4260497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0835C-0F6C-024C-9F56-5E0ED293D9CE}"/>
              </a:ext>
            </a:extLst>
          </p:cNvPr>
          <p:cNvSpPr>
            <a:spLocks noGrp="1"/>
          </p:cNvSpPr>
          <p:nvPr>
            <p:ph type="title"/>
          </p:nvPr>
        </p:nvSpPr>
        <p:spPr/>
        <p:txBody>
          <a:bodyPr/>
          <a:lstStyle/>
          <a:p>
            <a:r>
              <a:rPr lang="en-GB"/>
              <a:t>Click to edit Master title style</a:t>
            </a:r>
            <a:endParaRPr lang="en-SE"/>
          </a:p>
        </p:txBody>
      </p:sp>
      <p:sp>
        <p:nvSpPr>
          <p:cNvPr id="3" name="Vertical Text Placeholder 2">
            <a:extLst>
              <a:ext uri="{FF2B5EF4-FFF2-40B4-BE49-F238E27FC236}">
                <a16:creationId xmlns:a16="http://schemas.microsoft.com/office/drawing/2014/main" id="{8AA04FEA-A5A1-A94A-9C54-BB85F8E9E38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86F85353-A818-0644-A2DA-82640DDF1E25}"/>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5" name="Footer Placeholder 4">
            <a:extLst>
              <a:ext uri="{FF2B5EF4-FFF2-40B4-BE49-F238E27FC236}">
                <a16:creationId xmlns:a16="http://schemas.microsoft.com/office/drawing/2014/main" id="{9421ADB9-DC6A-FD40-A2F5-AB2D92D7AE21}"/>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8A285474-CEF0-BD4D-8387-1FA49C85E597}"/>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2772034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F0B2F5-417A-134A-A5DD-61FAB51219E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SE"/>
          </a:p>
        </p:txBody>
      </p:sp>
      <p:sp>
        <p:nvSpPr>
          <p:cNvPr id="3" name="Vertical Text Placeholder 2">
            <a:extLst>
              <a:ext uri="{FF2B5EF4-FFF2-40B4-BE49-F238E27FC236}">
                <a16:creationId xmlns:a16="http://schemas.microsoft.com/office/drawing/2014/main" id="{F68149B1-18D5-294E-BA54-29B7D66C43C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82B766E5-EDB3-5F4B-AAAA-D04514734B71}"/>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5" name="Footer Placeholder 4">
            <a:extLst>
              <a:ext uri="{FF2B5EF4-FFF2-40B4-BE49-F238E27FC236}">
                <a16:creationId xmlns:a16="http://schemas.microsoft.com/office/drawing/2014/main" id="{9158CB66-7A86-0642-A852-8C74049AA9D9}"/>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D3F175A1-6C9E-5244-A925-66EE538E6738}"/>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76287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DB8DE-94FA-7F4B-BAFF-A9A0CB87B9B5}"/>
              </a:ext>
            </a:extLst>
          </p:cNvPr>
          <p:cNvSpPr>
            <a:spLocks noGrp="1"/>
          </p:cNvSpPr>
          <p:nvPr>
            <p:ph type="title"/>
          </p:nvPr>
        </p:nvSpPr>
        <p:spPr/>
        <p:txBody>
          <a:bodyPr/>
          <a:lstStyle/>
          <a:p>
            <a:r>
              <a:rPr lang="en-GB"/>
              <a:t>Click to edit Master title style</a:t>
            </a:r>
            <a:endParaRPr lang="en-SE"/>
          </a:p>
        </p:txBody>
      </p:sp>
      <p:sp>
        <p:nvSpPr>
          <p:cNvPr id="3" name="Content Placeholder 2">
            <a:extLst>
              <a:ext uri="{FF2B5EF4-FFF2-40B4-BE49-F238E27FC236}">
                <a16:creationId xmlns:a16="http://schemas.microsoft.com/office/drawing/2014/main" id="{34D6B3BD-DA07-FB46-AB5B-D193E9BB94F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2EB26AAD-BAA6-874B-8A01-CEBB145A4D68}"/>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5" name="Footer Placeholder 4">
            <a:extLst>
              <a:ext uri="{FF2B5EF4-FFF2-40B4-BE49-F238E27FC236}">
                <a16:creationId xmlns:a16="http://schemas.microsoft.com/office/drawing/2014/main" id="{45309698-E207-6142-A058-D9C8347FC9DF}"/>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0808F7E4-C70C-6140-9BD6-D75F42065C11}"/>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3529118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CBF59-BC86-3640-AD7E-F603B09B986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SE"/>
          </a:p>
        </p:txBody>
      </p:sp>
      <p:sp>
        <p:nvSpPr>
          <p:cNvPr id="3" name="Text Placeholder 2">
            <a:extLst>
              <a:ext uri="{FF2B5EF4-FFF2-40B4-BE49-F238E27FC236}">
                <a16:creationId xmlns:a16="http://schemas.microsoft.com/office/drawing/2014/main" id="{9E78B10E-B7E8-A748-846D-BCC304C579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AE5E632-F427-5C4A-B9E5-4E89A07F3368}"/>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5" name="Footer Placeholder 4">
            <a:extLst>
              <a:ext uri="{FF2B5EF4-FFF2-40B4-BE49-F238E27FC236}">
                <a16:creationId xmlns:a16="http://schemas.microsoft.com/office/drawing/2014/main" id="{86A7EC45-C16B-3D4C-B77F-D2C99BBE6AE3}"/>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B2212541-8944-0D4F-A699-6AC8DC737A7D}"/>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2876238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B9ACD-8C6C-214A-BF2F-C462AD23AA6E}"/>
              </a:ext>
            </a:extLst>
          </p:cNvPr>
          <p:cNvSpPr>
            <a:spLocks noGrp="1"/>
          </p:cNvSpPr>
          <p:nvPr>
            <p:ph type="title"/>
          </p:nvPr>
        </p:nvSpPr>
        <p:spPr/>
        <p:txBody>
          <a:bodyPr/>
          <a:lstStyle/>
          <a:p>
            <a:r>
              <a:rPr lang="en-GB"/>
              <a:t>Click to edit Master title style</a:t>
            </a:r>
            <a:endParaRPr lang="en-SE"/>
          </a:p>
        </p:txBody>
      </p:sp>
      <p:sp>
        <p:nvSpPr>
          <p:cNvPr id="3" name="Content Placeholder 2">
            <a:extLst>
              <a:ext uri="{FF2B5EF4-FFF2-40B4-BE49-F238E27FC236}">
                <a16:creationId xmlns:a16="http://schemas.microsoft.com/office/drawing/2014/main" id="{3FFF876C-3E7F-044F-87AE-0AF208BA4E1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Content Placeholder 3">
            <a:extLst>
              <a:ext uri="{FF2B5EF4-FFF2-40B4-BE49-F238E27FC236}">
                <a16:creationId xmlns:a16="http://schemas.microsoft.com/office/drawing/2014/main" id="{EA14F108-D544-5842-899E-4493A61B1ED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5" name="Date Placeholder 4">
            <a:extLst>
              <a:ext uri="{FF2B5EF4-FFF2-40B4-BE49-F238E27FC236}">
                <a16:creationId xmlns:a16="http://schemas.microsoft.com/office/drawing/2014/main" id="{4D506E72-CF82-D448-9599-052A2408A501}"/>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6" name="Footer Placeholder 5">
            <a:extLst>
              <a:ext uri="{FF2B5EF4-FFF2-40B4-BE49-F238E27FC236}">
                <a16:creationId xmlns:a16="http://schemas.microsoft.com/office/drawing/2014/main" id="{95EC5432-56EC-664C-9D3B-C9C1DC639C7F}"/>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69FF2324-4FDB-C54B-A713-515DBD98F1DB}"/>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995003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E9419-7DA3-754E-B9E4-90EC2E585524}"/>
              </a:ext>
            </a:extLst>
          </p:cNvPr>
          <p:cNvSpPr>
            <a:spLocks noGrp="1"/>
          </p:cNvSpPr>
          <p:nvPr>
            <p:ph type="title"/>
          </p:nvPr>
        </p:nvSpPr>
        <p:spPr>
          <a:xfrm>
            <a:off x="839788" y="365125"/>
            <a:ext cx="10515600" cy="1325563"/>
          </a:xfrm>
        </p:spPr>
        <p:txBody>
          <a:bodyPr/>
          <a:lstStyle/>
          <a:p>
            <a:r>
              <a:rPr lang="en-GB"/>
              <a:t>Click to edit Master title style</a:t>
            </a:r>
            <a:endParaRPr lang="en-SE"/>
          </a:p>
        </p:txBody>
      </p:sp>
      <p:sp>
        <p:nvSpPr>
          <p:cNvPr id="3" name="Text Placeholder 2">
            <a:extLst>
              <a:ext uri="{FF2B5EF4-FFF2-40B4-BE49-F238E27FC236}">
                <a16:creationId xmlns:a16="http://schemas.microsoft.com/office/drawing/2014/main" id="{FB39215B-1AA4-2F40-B044-7FB8C06D2A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CA7B1A6-BEB4-D74A-BF50-78296589841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5" name="Text Placeholder 4">
            <a:extLst>
              <a:ext uri="{FF2B5EF4-FFF2-40B4-BE49-F238E27FC236}">
                <a16:creationId xmlns:a16="http://schemas.microsoft.com/office/drawing/2014/main" id="{574AD362-1DCC-EB48-9657-05EA9D773D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9A58DB6-18BE-CA46-802D-622EF8675BD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7" name="Date Placeholder 6">
            <a:extLst>
              <a:ext uri="{FF2B5EF4-FFF2-40B4-BE49-F238E27FC236}">
                <a16:creationId xmlns:a16="http://schemas.microsoft.com/office/drawing/2014/main" id="{C7DCBCC4-8198-1841-8051-32993A4E6084}"/>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8" name="Footer Placeholder 7">
            <a:extLst>
              <a:ext uri="{FF2B5EF4-FFF2-40B4-BE49-F238E27FC236}">
                <a16:creationId xmlns:a16="http://schemas.microsoft.com/office/drawing/2014/main" id="{1779CA78-1336-D64C-B01B-F6A699537B18}"/>
              </a:ext>
            </a:extLst>
          </p:cNvPr>
          <p:cNvSpPr>
            <a:spLocks noGrp="1"/>
          </p:cNvSpPr>
          <p:nvPr>
            <p:ph type="ftr" sz="quarter" idx="11"/>
          </p:nvPr>
        </p:nvSpPr>
        <p:spPr/>
        <p:txBody>
          <a:bodyPr/>
          <a:lstStyle/>
          <a:p>
            <a:endParaRPr lang="en-SE"/>
          </a:p>
        </p:txBody>
      </p:sp>
      <p:sp>
        <p:nvSpPr>
          <p:cNvPr id="9" name="Slide Number Placeholder 8">
            <a:extLst>
              <a:ext uri="{FF2B5EF4-FFF2-40B4-BE49-F238E27FC236}">
                <a16:creationId xmlns:a16="http://schemas.microsoft.com/office/drawing/2014/main" id="{7BD19817-BC98-7140-8EFC-BCCFA031B5F3}"/>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2170076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72DC7-9150-5648-A63F-EBE0785E0D93}"/>
              </a:ext>
            </a:extLst>
          </p:cNvPr>
          <p:cNvSpPr>
            <a:spLocks noGrp="1"/>
          </p:cNvSpPr>
          <p:nvPr>
            <p:ph type="title"/>
          </p:nvPr>
        </p:nvSpPr>
        <p:spPr/>
        <p:txBody>
          <a:bodyPr/>
          <a:lstStyle/>
          <a:p>
            <a:r>
              <a:rPr lang="en-GB"/>
              <a:t>Click to edit Master title style</a:t>
            </a:r>
            <a:endParaRPr lang="en-SE"/>
          </a:p>
        </p:txBody>
      </p:sp>
      <p:sp>
        <p:nvSpPr>
          <p:cNvPr id="3" name="Date Placeholder 2">
            <a:extLst>
              <a:ext uri="{FF2B5EF4-FFF2-40B4-BE49-F238E27FC236}">
                <a16:creationId xmlns:a16="http://schemas.microsoft.com/office/drawing/2014/main" id="{0BB00A93-8AE8-2241-A53C-43C42C90581A}"/>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4" name="Footer Placeholder 3">
            <a:extLst>
              <a:ext uri="{FF2B5EF4-FFF2-40B4-BE49-F238E27FC236}">
                <a16:creationId xmlns:a16="http://schemas.microsoft.com/office/drawing/2014/main" id="{B2BDDE89-731C-584B-8214-DE7023943DD0}"/>
              </a:ext>
            </a:extLst>
          </p:cNvPr>
          <p:cNvSpPr>
            <a:spLocks noGrp="1"/>
          </p:cNvSpPr>
          <p:nvPr>
            <p:ph type="ftr" sz="quarter" idx="11"/>
          </p:nvPr>
        </p:nvSpPr>
        <p:spPr/>
        <p:txBody>
          <a:bodyPr/>
          <a:lstStyle/>
          <a:p>
            <a:endParaRPr lang="en-SE"/>
          </a:p>
        </p:txBody>
      </p:sp>
      <p:sp>
        <p:nvSpPr>
          <p:cNvPr id="5" name="Slide Number Placeholder 4">
            <a:extLst>
              <a:ext uri="{FF2B5EF4-FFF2-40B4-BE49-F238E27FC236}">
                <a16:creationId xmlns:a16="http://schemas.microsoft.com/office/drawing/2014/main" id="{6E0CB05A-55F4-3D46-BF45-71A7B535915D}"/>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3330083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BF9006-8F9C-F841-8CBB-9B6C828CACA5}"/>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3" name="Footer Placeholder 2">
            <a:extLst>
              <a:ext uri="{FF2B5EF4-FFF2-40B4-BE49-F238E27FC236}">
                <a16:creationId xmlns:a16="http://schemas.microsoft.com/office/drawing/2014/main" id="{14E9BC66-3A2A-BB49-B2FB-D0125C41BBD8}"/>
              </a:ext>
            </a:extLst>
          </p:cNvPr>
          <p:cNvSpPr>
            <a:spLocks noGrp="1"/>
          </p:cNvSpPr>
          <p:nvPr>
            <p:ph type="ftr" sz="quarter" idx="11"/>
          </p:nvPr>
        </p:nvSpPr>
        <p:spPr/>
        <p:txBody>
          <a:bodyPr/>
          <a:lstStyle/>
          <a:p>
            <a:endParaRPr lang="en-SE"/>
          </a:p>
        </p:txBody>
      </p:sp>
      <p:sp>
        <p:nvSpPr>
          <p:cNvPr id="4" name="Slide Number Placeholder 3">
            <a:extLst>
              <a:ext uri="{FF2B5EF4-FFF2-40B4-BE49-F238E27FC236}">
                <a16:creationId xmlns:a16="http://schemas.microsoft.com/office/drawing/2014/main" id="{0922EBA8-B6D3-6047-8C87-2BE35E697613}"/>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1106812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824BF-BB9E-8D47-9B0D-F88D65280C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E"/>
          </a:p>
        </p:txBody>
      </p:sp>
      <p:sp>
        <p:nvSpPr>
          <p:cNvPr id="3" name="Content Placeholder 2">
            <a:extLst>
              <a:ext uri="{FF2B5EF4-FFF2-40B4-BE49-F238E27FC236}">
                <a16:creationId xmlns:a16="http://schemas.microsoft.com/office/drawing/2014/main" id="{18939415-1B58-9241-9D70-22CCF480A3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Text Placeholder 3">
            <a:extLst>
              <a:ext uri="{FF2B5EF4-FFF2-40B4-BE49-F238E27FC236}">
                <a16:creationId xmlns:a16="http://schemas.microsoft.com/office/drawing/2014/main" id="{2004D45F-1DD2-A343-B1D9-21FEF532BF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DE5C884-4F7E-CB48-8CC2-717B33AABE01}"/>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6" name="Footer Placeholder 5">
            <a:extLst>
              <a:ext uri="{FF2B5EF4-FFF2-40B4-BE49-F238E27FC236}">
                <a16:creationId xmlns:a16="http://schemas.microsoft.com/office/drawing/2014/main" id="{24B0CA03-0D8B-0540-98BF-6AAA2637E82E}"/>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1C2B9566-B5BF-FB49-AF2C-5B223B8F208B}"/>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1898031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7441E-5675-A948-913A-BB36838C42E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E"/>
          </a:p>
        </p:txBody>
      </p:sp>
      <p:sp>
        <p:nvSpPr>
          <p:cNvPr id="3" name="Picture Placeholder 2">
            <a:extLst>
              <a:ext uri="{FF2B5EF4-FFF2-40B4-BE49-F238E27FC236}">
                <a16:creationId xmlns:a16="http://schemas.microsoft.com/office/drawing/2014/main" id="{CFF9D39A-02B2-1B4D-B3FE-33A1B34235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E"/>
          </a:p>
        </p:txBody>
      </p:sp>
      <p:sp>
        <p:nvSpPr>
          <p:cNvPr id="4" name="Text Placeholder 3">
            <a:extLst>
              <a:ext uri="{FF2B5EF4-FFF2-40B4-BE49-F238E27FC236}">
                <a16:creationId xmlns:a16="http://schemas.microsoft.com/office/drawing/2014/main" id="{D5C450F1-AF94-7A48-BA06-AB08731BF9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0E11809-69B3-4842-AE35-8421A581C6E5}"/>
              </a:ext>
            </a:extLst>
          </p:cNvPr>
          <p:cNvSpPr>
            <a:spLocks noGrp="1"/>
          </p:cNvSpPr>
          <p:nvPr>
            <p:ph type="dt" sz="half" idx="10"/>
          </p:nvPr>
        </p:nvSpPr>
        <p:spPr/>
        <p:txBody>
          <a:bodyPr/>
          <a:lstStyle/>
          <a:p>
            <a:fld id="{AE85A449-B71A-FE42-B2BD-C03566015893}" type="datetimeFigureOut">
              <a:rPr lang="en-SE" smtClean="0"/>
              <a:t>2021-12-10</a:t>
            </a:fld>
            <a:endParaRPr lang="en-SE"/>
          </a:p>
        </p:txBody>
      </p:sp>
      <p:sp>
        <p:nvSpPr>
          <p:cNvPr id="6" name="Footer Placeholder 5">
            <a:extLst>
              <a:ext uri="{FF2B5EF4-FFF2-40B4-BE49-F238E27FC236}">
                <a16:creationId xmlns:a16="http://schemas.microsoft.com/office/drawing/2014/main" id="{3E3E91AF-692F-7B43-B2FE-FD967CCA0C34}"/>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FF24005C-417B-7240-9476-19ACC0222C84}"/>
              </a:ext>
            </a:extLst>
          </p:cNvPr>
          <p:cNvSpPr>
            <a:spLocks noGrp="1"/>
          </p:cNvSpPr>
          <p:nvPr>
            <p:ph type="sldNum" sz="quarter" idx="12"/>
          </p:nvPr>
        </p:nvSpPr>
        <p:spPr/>
        <p:txBody>
          <a:bodyPr/>
          <a:lstStyle/>
          <a:p>
            <a:fld id="{972B0960-A53A-E042-BA3E-A28987E3031A}" type="slidenum">
              <a:rPr lang="en-SE" smtClean="0"/>
              <a:t>‹#›</a:t>
            </a:fld>
            <a:endParaRPr lang="en-SE"/>
          </a:p>
        </p:txBody>
      </p:sp>
    </p:spTree>
    <p:extLst>
      <p:ext uri="{BB962C8B-B14F-4D97-AF65-F5344CB8AC3E}">
        <p14:creationId xmlns:p14="http://schemas.microsoft.com/office/powerpoint/2010/main" val="9585794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6DB3D4-3ABA-404B-9A43-A16535BD1A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SE"/>
          </a:p>
        </p:txBody>
      </p:sp>
      <p:sp>
        <p:nvSpPr>
          <p:cNvPr id="3" name="Text Placeholder 2">
            <a:extLst>
              <a:ext uri="{FF2B5EF4-FFF2-40B4-BE49-F238E27FC236}">
                <a16:creationId xmlns:a16="http://schemas.microsoft.com/office/drawing/2014/main" id="{C6EDAC68-BF04-BE41-B03C-ED19B74B96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E1C2F5E5-AA0D-344A-8C5A-AE1E5EF15C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85A449-B71A-FE42-B2BD-C03566015893}" type="datetimeFigureOut">
              <a:rPr lang="en-SE" smtClean="0"/>
              <a:t>2021-12-10</a:t>
            </a:fld>
            <a:endParaRPr lang="en-SE"/>
          </a:p>
        </p:txBody>
      </p:sp>
      <p:sp>
        <p:nvSpPr>
          <p:cNvPr id="5" name="Footer Placeholder 4">
            <a:extLst>
              <a:ext uri="{FF2B5EF4-FFF2-40B4-BE49-F238E27FC236}">
                <a16:creationId xmlns:a16="http://schemas.microsoft.com/office/drawing/2014/main" id="{D44C5B87-3E86-B746-894A-1EBC3AA99F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E"/>
          </a:p>
        </p:txBody>
      </p:sp>
      <p:sp>
        <p:nvSpPr>
          <p:cNvPr id="6" name="Slide Number Placeholder 5">
            <a:extLst>
              <a:ext uri="{FF2B5EF4-FFF2-40B4-BE49-F238E27FC236}">
                <a16:creationId xmlns:a16="http://schemas.microsoft.com/office/drawing/2014/main" id="{88379744-B898-7449-967F-701AF389573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2B0960-A53A-E042-BA3E-A28987E3031A}" type="slidenum">
              <a:rPr lang="en-SE" smtClean="0"/>
              <a:t>‹#›</a:t>
            </a:fld>
            <a:endParaRPr lang="en-SE"/>
          </a:p>
        </p:txBody>
      </p:sp>
    </p:spTree>
    <p:extLst>
      <p:ext uri="{BB962C8B-B14F-4D97-AF65-F5344CB8AC3E}">
        <p14:creationId xmlns:p14="http://schemas.microsoft.com/office/powerpoint/2010/main" val="9769740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90CC4-F071-AF4D-A62E-19359D36330F}"/>
              </a:ext>
            </a:extLst>
          </p:cNvPr>
          <p:cNvSpPr>
            <a:spLocks noGrp="1"/>
          </p:cNvSpPr>
          <p:nvPr>
            <p:ph type="ctrTitle"/>
          </p:nvPr>
        </p:nvSpPr>
        <p:spPr/>
        <p:txBody>
          <a:bodyPr>
            <a:normAutofit fontScale="90000"/>
          </a:bodyPr>
          <a:lstStyle/>
          <a:p>
            <a:r>
              <a:rPr lang="en-GB" b="1" dirty="0"/>
              <a:t>Global and temporal state of the human gut microbiome in health and disease </a:t>
            </a:r>
            <a:endParaRPr lang="en-SE" dirty="0"/>
          </a:p>
        </p:txBody>
      </p:sp>
      <p:sp>
        <p:nvSpPr>
          <p:cNvPr id="3" name="Subtitle 2">
            <a:extLst>
              <a:ext uri="{FF2B5EF4-FFF2-40B4-BE49-F238E27FC236}">
                <a16:creationId xmlns:a16="http://schemas.microsoft.com/office/drawing/2014/main" id="{D2EF8A20-17CD-4549-BEE5-1F3AF1592507}"/>
              </a:ext>
            </a:extLst>
          </p:cNvPr>
          <p:cNvSpPr>
            <a:spLocks noGrp="1"/>
          </p:cNvSpPr>
          <p:nvPr>
            <p:ph type="subTitle" idx="1"/>
          </p:nvPr>
        </p:nvSpPr>
        <p:spPr/>
        <p:txBody>
          <a:bodyPr>
            <a:normAutofit fontScale="85000" lnSpcReduction="20000"/>
          </a:bodyPr>
          <a:lstStyle/>
          <a:p>
            <a:r>
              <a:rPr lang="en-GB" dirty="0" err="1"/>
              <a:t>Sunjae</a:t>
            </a:r>
            <a:r>
              <a:rPr lang="en-GB" dirty="0"/>
              <a:t> Lee</a:t>
            </a:r>
            <a:r>
              <a:rPr lang="en-GB" baseline="30000" dirty="0"/>
              <a:t>1*</a:t>
            </a:r>
            <a:r>
              <a:rPr lang="en-GB" dirty="0"/>
              <a:t>, Theo Portlock</a:t>
            </a:r>
            <a:r>
              <a:rPr lang="en-GB" baseline="30000" dirty="0"/>
              <a:t>2*</a:t>
            </a:r>
            <a:r>
              <a:rPr lang="en-GB" dirty="0"/>
              <a:t>, Emmanuelle Le Chatelier</a:t>
            </a:r>
            <a:r>
              <a:rPr lang="en-GB" baseline="30000" dirty="0"/>
              <a:t>3*</a:t>
            </a:r>
            <a:r>
              <a:rPr lang="en-GB" dirty="0"/>
              <a:t>, Jose Garcia</a:t>
            </a:r>
            <a:r>
              <a:rPr lang="en-GB" baseline="30000" dirty="0"/>
              <a:t>2*</a:t>
            </a:r>
            <a:r>
              <a:rPr lang="en-GB" dirty="0"/>
              <a:t>, Nicolas Pons</a:t>
            </a:r>
            <a:r>
              <a:rPr lang="en-GB" baseline="30000" dirty="0"/>
              <a:t>4</a:t>
            </a:r>
            <a:r>
              <a:rPr lang="en-GB" dirty="0"/>
              <a:t>, Florian Plaza Onate</a:t>
            </a:r>
            <a:r>
              <a:rPr lang="en-GB" baseline="30000" dirty="0"/>
              <a:t>4</a:t>
            </a:r>
            <a:r>
              <a:rPr lang="en-GB" dirty="0"/>
              <a:t>, </a:t>
            </a:r>
            <a:r>
              <a:rPr lang="en-GB" dirty="0" err="1"/>
              <a:t>Neelu</a:t>
            </a:r>
            <a:r>
              <a:rPr lang="en-GB" dirty="0"/>
              <a:t> Begum</a:t>
            </a:r>
            <a:r>
              <a:rPr lang="en-GB" baseline="30000" dirty="0"/>
              <a:t>1</a:t>
            </a:r>
            <a:r>
              <a:rPr lang="en-GB" dirty="0"/>
              <a:t>, Ceri Proffitt</a:t>
            </a:r>
            <a:r>
              <a:rPr lang="en-GB" baseline="30000" dirty="0"/>
              <a:t>1</a:t>
            </a:r>
            <a:r>
              <a:rPr lang="en-GB" dirty="0"/>
              <a:t>, </a:t>
            </a:r>
            <a:r>
              <a:rPr lang="en-GB" dirty="0" err="1"/>
              <a:t>Dorines</a:t>
            </a:r>
            <a:r>
              <a:rPr lang="en-GB" dirty="0"/>
              <a:t> Rosario</a:t>
            </a:r>
            <a:r>
              <a:rPr lang="en-GB" baseline="30000" dirty="0"/>
              <a:t>1</a:t>
            </a:r>
            <a:r>
              <a:rPr lang="en-GB" dirty="0"/>
              <a:t>, Stefania Vaga</a:t>
            </a:r>
            <a:r>
              <a:rPr lang="en-GB" baseline="30000" dirty="0"/>
              <a:t>1</a:t>
            </a:r>
            <a:r>
              <a:rPr lang="en-GB" dirty="0"/>
              <a:t>, </a:t>
            </a:r>
            <a:r>
              <a:rPr lang="en-GB" dirty="0" err="1"/>
              <a:t>Junseok</a:t>
            </a:r>
            <a:r>
              <a:rPr lang="en-GB" dirty="0"/>
              <a:t> Park</a:t>
            </a:r>
            <a:r>
              <a:rPr lang="en-GB" baseline="30000" dirty="0"/>
              <a:t>5</a:t>
            </a:r>
            <a:r>
              <a:rPr lang="en-GB" dirty="0"/>
              <a:t>, </a:t>
            </a:r>
            <a:r>
              <a:rPr lang="en-GB" dirty="0" err="1"/>
              <a:t>Kalle</a:t>
            </a:r>
            <a:r>
              <a:rPr lang="en-GB" dirty="0"/>
              <a:t> von Feilitzen</a:t>
            </a:r>
            <a:r>
              <a:rPr lang="en-GB" baseline="30000" dirty="0"/>
              <a:t>2</a:t>
            </a:r>
            <a:r>
              <a:rPr lang="en-GB" dirty="0"/>
              <a:t>, Fredric Johansson</a:t>
            </a:r>
            <a:r>
              <a:rPr lang="en-GB" baseline="30000" dirty="0"/>
              <a:t>2</a:t>
            </a:r>
            <a:r>
              <a:rPr lang="en-GB" dirty="0"/>
              <a:t>, </a:t>
            </a:r>
            <a:r>
              <a:rPr lang="en-GB" dirty="0" err="1"/>
              <a:t>Azadeh</a:t>
            </a:r>
            <a:r>
              <a:rPr lang="en-GB" dirty="0"/>
              <a:t> Harzandi</a:t>
            </a:r>
            <a:r>
              <a:rPr lang="en-GB" baseline="30000" dirty="0"/>
              <a:t>1</a:t>
            </a:r>
            <a:r>
              <a:rPr lang="en-GB" dirty="0"/>
              <a:t>, Cheng Zhang, Lindsey A. Edwards</a:t>
            </a:r>
            <a:r>
              <a:rPr lang="en-GB" baseline="30000" dirty="0"/>
              <a:t>7</a:t>
            </a:r>
            <a:r>
              <a:rPr lang="en-GB" dirty="0"/>
              <a:t>, Vincent Lombard</a:t>
            </a:r>
            <a:r>
              <a:rPr lang="en-GB" baseline="30000" dirty="0"/>
              <a:t>8,9</a:t>
            </a:r>
            <a:r>
              <a:rPr lang="en-GB" dirty="0"/>
              <a:t>, Franck Gauthier</a:t>
            </a:r>
            <a:r>
              <a:rPr lang="en-GB" baseline="30000" dirty="0"/>
              <a:t>4</a:t>
            </a:r>
            <a:r>
              <a:rPr lang="en-GB" dirty="0"/>
              <a:t>, Claire J. Steves</a:t>
            </a:r>
            <a:r>
              <a:rPr lang="en-GB" baseline="30000" dirty="0"/>
              <a:t>10</a:t>
            </a:r>
            <a:r>
              <a:rPr lang="en-GB" dirty="0"/>
              <a:t>, David Gomez-Cabrero</a:t>
            </a:r>
            <a:r>
              <a:rPr lang="en-GB" baseline="30000" dirty="0"/>
              <a:t>1,11</a:t>
            </a:r>
            <a:r>
              <a:rPr lang="en-GB" dirty="0"/>
              <a:t>, Bernard Henrissat</a:t>
            </a:r>
            <a:r>
              <a:rPr lang="en-GB" baseline="30000" dirty="0"/>
              <a:t>8,9,12</a:t>
            </a:r>
            <a:r>
              <a:rPr lang="en-GB" dirty="0"/>
              <a:t>, </a:t>
            </a:r>
            <a:r>
              <a:rPr lang="en-GB" dirty="0" err="1"/>
              <a:t>Doheon</a:t>
            </a:r>
            <a:r>
              <a:rPr lang="en-GB" dirty="0"/>
              <a:t> Lee</a:t>
            </a:r>
            <a:r>
              <a:rPr lang="en-GB" baseline="30000" dirty="0"/>
              <a:t>5</a:t>
            </a:r>
            <a:r>
              <a:rPr lang="en-GB" dirty="0"/>
              <a:t>, Debbie L. Shawcross</a:t>
            </a:r>
            <a:r>
              <a:rPr lang="en-GB" baseline="30000" dirty="0"/>
              <a:t>7</a:t>
            </a:r>
            <a:r>
              <a:rPr lang="en-GB" dirty="0"/>
              <a:t>, Gordon Proctor</a:t>
            </a:r>
            <a:r>
              <a:rPr lang="en-GB" baseline="30000" dirty="0"/>
              <a:t>1</a:t>
            </a:r>
            <a:r>
              <a:rPr lang="en-GB" dirty="0"/>
              <a:t>, Jens Nielsen</a:t>
            </a:r>
            <a:r>
              <a:rPr lang="en-GB" baseline="30000" dirty="0"/>
              <a:t>14,15,16</a:t>
            </a:r>
            <a:r>
              <a:rPr lang="en-GB" dirty="0"/>
              <a:t>, David Moyes, Adil </a:t>
            </a:r>
            <a:r>
              <a:rPr lang="en-GB" dirty="0" err="1"/>
              <a:t>Mardinoglu</a:t>
            </a:r>
            <a:r>
              <a:rPr lang="en-GB" dirty="0"/>
              <a:t> , Stanislav </a:t>
            </a:r>
            <a:r>
              <a:rPr lang="en-GB" dirty="0" err="1"/>
              <a:t>Dusko</a:t>
            </a:r>
            <a:r>
              <a:rPr lang="en-GB" dirty="0"/>
              <a:t> Ehrlich</a:t>
            </a:r>
            <a:r>
              <a:rPr lang="en-GB" baseline="30000" dirty="0"/>
              <a:t>4</a:t>
            </a:r>
            <a:r>
              <a:rPr lang="en-GB" dirty="0"/>
              <a:t>, Mathias Uhlen</a:t>
            </a:r>
            <a:r>
              <a:rPr lang="en-GB" baseline="30000" dirty="0"/>
              <a:t>2,16</a:t>
            </a:r>
            <a:r>
              <a:rPr lang="en-GB" dirty="0"/>
              <a:t>, Saeed </a:t>
            </a:r>
            <a:r>
              <a:rPr lang="en-GB" dirty="0" err="1"/>
              <a:t>Shoaie</a:t>
            </a:r>
            <a:r>
              <a:rPr lang="en-GB" dirty="0"/>
              <a:t> </a:t>
            </a:r>
            <a:endParaRPr lang="en-SE" dirty="0"/>
          </a:p>
        </p:txBody>
      </p:sp>
    </p:spTree>
    <p:extLst>
      <p:ext uri="{BB962C8B-B14F-4D97-AF65-F5344CB8AC3E}">
        <p14:creationId xmlns:p14="http://schemas.microsoft.com/office/powerpoint/2010/main" val="1699254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545AF73-827C-0F40-A7A2-C52B70B30A16}"/>
              </a:ext>
            </a:extLst>
          </p:cNvPr>
          <p:cNvPicPr>
            <a:picLocks noGrp="1" noChangeAspect="1"/>
          </p:cNvPicPr>
          <p:nvPr>
            <p:ph idx="1"/>
          </p:nvPr>
        </p:nvPicPr>
        <p:blipFill>
          <a:blip r:embed="rId2"/>
          <a:stretch>
            <a:fillRect/>
          </a:stretch>
        </p:blipFill>
        <p:spPr>
          <a:xfrm>
            <a:off x="1367280" y="156049"/>
            <a:ext cx="9457440" cy="4873150"/>
          </a:xfrm>
        </p:spPr>
      </p:pic>
      <p:sp>
        <p:nvSpPr>
          <p:cNvPr id="10" name="Rectangle 9">
            <a:extLst>
              <a:ext uri="{FF2B5EF4-FFF2-40B4-BE49-F238E27FC236}">
                <a16:creationId xmlns:a16="http://schemas.microsoft.com/office/drawing/2014/main" id="{86F2D2A1-ADEB-8A47-AB49-36CB7A5E372F}"/>
              </a:ext>
            </a:extLst>
          </p:cNvPr>
          <p:cNvSpPr/>
          <p:nvPr/>
        </p:nvSpPr>
        <p:spPr>
          <a:xfrm>
            <a:off x="1" y="5029199"/>
            <a:ext cx="12191999" cy="1569660"/>
          </a:xfrm>
          <a:prstGeom prst="rect">
            <a:avLst/>
          </a:prstGeom>
        </p:spPr>
        <p:txBody>
          <a:bodyPr wrap="square">
            <a:spAutoFit/>
          </a:bodyPr>
          <a:lstStyle/>
          <a:p>
            <a:pPr algn="just"/>
            <a:r>
              <a:rPr lang="en-GB" sz="1200" b="1" dirty="0">
                <a:latin typeface="Times New Roman" panose="02020603050405020304" pitchFamily="18" charset="0"/>
                <a:ea typeface="Malgun Gothic" panose="020B0503020000020004" pitchFamily="34" charset="-127"/>
              </a:rPr>
              <a:t>Fig. 1. </a:t>
            </a:r>
            <a:r>
              <a:rPr lang="en-GB" sz="1200" b="1" dirty="0">
                <a:latin typeface="Times New Roman" panose="02020603050405020304" pitchFamily="18" charset="0"/>
                <a:ea typeface="Batang" panose="02030600000101010101" pitchFamily="18" charset="-127"/>
              </a:rPr>
              <a:t>Characterization of the global gut microbiome in health and disease. </a:t>
            </a:r>
            <a:r>
              <a:rPr lang="en-GB" sz="1200" dirty="0">
                <a:latin typeface="Times New Roman" panose="02020603050405020304" pitchFamily="18" charset="0"/>
                <a:ea typeface="Batang" panose="02030600000101010101" pitchFamily="18" charset="-127"/>
              </a:rPr>
              <a:t>Pan-metagenomics studies of health and disease. Corresponding datasets were publicly shared as a resource: human gut microbiome atlas (HGMA).</a:t>
            </a:r>
            <a:r>
              <a:rPr lang="en-GB" sz="1200" b="1" dirty="0">
                <a:latin typeface="Times New Roman" panose="02020603050405020304" pitchFamily="18" charset="0"/>
                <a:ea typeface="Batang" panose="02030600000101010101" pitchFamily="18" charset="-127"/>
              </a:rPr>
              <a:t> A, </a:t>
            </a:r>
            <a:r>
              <a:rPr lang="en-GB" sz="1200" dirty="0">
                <a:latin typeface="Times New Roman" panose="02020603050405020304" pitchFamily="18" charset="0"/>
                <a:ea typeface="Malgun Gothic" panose="020B0503020000020004" pitchFamily="34" charset="-127"/>
              </a:rPr>
              <a:t>geographical distribution of the datasets used in this study (the number of the samples is shown in parentheses). </a:t>
            </a:r>
            <a:r>
              <a:rPr lang="en-GB" sz="1200" b="1" dirty="0">
                <a:latin typeface="Times New Roman" panose="02020603050405020304" pitchFamily="18" charset="0"/>
                <a:ea typeface="Malgun Gothic" panose="020B0503020000020004" pitchFamily="34" charset="-127"/>
              </a:rPr>
              <a:t>B,</a:t>
            </a:r>
            <a:r>
              <a:rPr lang="en-GB" sz="1200" dirty="0">
                <a:latin typeface="Times New Roman" panose="02020603050405020304" pitchFamily="18" charset="0"/>
                <a:ea typeface="Malgun Gothic" panose="020B0503020000020004" pitchFamily="34" charset="-127"/>
              </a:rPr>
              <a:t> types of disease datasets of shotgun metagenomics used in this study. </a:t>
            </a:r>
            <a:r>
              <a:rPr lang="en-GB" sz="1200" b="1" dirty="0">
                <a:latin typeface="Times New Roman" panose="02020603050405020304" pitchFamily="18" charset="0"/>
                <a:ea typeface="Malgun Gothic" panose="020B0503020000020004" pitchFamily="34" charset="-127"/>
              </a:rPr>
              <a:t>C,</a:t>
            </a:r>
            <a:r>
              <a:rPr lang="en-GB" sz="1200" dirty="0">
                <a:latin typeface="Times New Roman" panose="02020603050405020304" pitchFamily="18" charset="0"/>
                <a:ea typeface="Malgun Gothic" panose="020B0503020000020004" pitchFamily="34" charset="-127"/>
              </a:rPr>
              <a:t> the workflow of the metagenomic species pan-genome (MSP) quantification together with functional characterization. In total, 6,014 shotgun metagenome samples, including 344 Swedish longitudinal samples, were aligned against the gene catalogue of the human gut microbiome and quantified at the level of MSP. </a:t>
            </a:r>
            <a:r>
              <a:rPr lang="en-GB" sz="1200" b="1" dirty="0">
                <a:latin typeface="Times New Roman" panose="02020603050405020304" pitchFamily="18" charset="0"/>
                <a:ea typeface="Malgun Gothic" panose="020B0503020000020004" pitchFamily="34" charset="-127"/>
              </a:rPr>
              <a:t>D,</a:t>
            </a:r>
            <a:r>
              <a:rPr lang="en-GB" sz="1200" dirty="0">
                <a:latin typeface="Times New Roman" panose="02020603050405020304" pitchFamily="18" charset="0"/>
                <a:ea typeface="Malgun Gothic" panose="020B0503020000020004" pitchFamily="34" charset="-127"/>
              </a:rPr>
              <a:t> heatmap showing the top 15 overrepresented MSPs between western and non-western cohorts coloured by mean species Z-score for each country against all countries. </a:t>
            </a:r>
            <a:r>
              <a:rPr lang="en-GB" sz="1200" b="1" dirty="0">
                <a:latin typeface="Times New Roman" panose="02020603050405020304" pitchFamily="18" charset="0"/>
                <a:ea typeface="Malgun Gothic" panose="020B0503020000020004" pitchFamily="34" charset="-127"/>
              </a:rPr>
              <a:t>E,</a:t>
            </a:r>
            <a:r>
              <a:rPr lang="en-GB" sz="1200" dirty="0">
                <a:latin typeface="Times New Roman" panose="02020603050405020304" pitchFamily="18" charset="0"/>
                <a:ea typeface="Malgun Gothic" panose="020B0503020000020004" pitchFamily="34" charset="-127"/>
              </a:rPr>
              <a:t> </a:t>
            </a:r>
            <a:r>
              <a:rPr lang="en-GB" sz="1200" i="1" dirty="0">
                <a:latin typeface="Times New Roman" panose="02020603050405020304" pitchFamily="18" charset="0"/>
                <a:ea typeface="Malgun Gothic" panose="020B0503020000020004" pitchFamily="34" charset="-127"/>
              </a:rPr>
              <a:t>monocle</a:t>
            </a:r>
            <a:r>
              <a:rPr lang="en-GB" sz="1200" dirty="0">
                <a:latin typeface="Times New Roman" panose="02020603050405020304" pitchFamily="18" charset="0"/>
                <a:ea typeface="Malgun Gothic" panose="020B0503020000020004" pitchFamily="34" charset="-127"/>
              </a:rPr>
              <a:t> ordination of the gut microbiome. Individual samples from non-westernized countries, European countries, and US/China/Japan were coloured green, orange, and blue, respectively. </a:t>
            </a:r>
            <a:r>
              <a:rPr lang="en-GB" sz="1200" b="1" dirty="0">
                <a:latin typeface="Times New Roman" panose="02020603050405020304" pitchFamily="18" charset="0"/>
                <a:ea typeface="Malgun Gothic" panose="020B0503020000020004" pitchFamily="34" charset="-127"/>
              </a:rPr>
              <a:t>F,</a:t>
            </a:r>
            <a:r>
              <a:rPr lang="en-GB" sz="1200" dirty="0">
                <a:latin typeface="Times New Roman" panose="02020603050405020304" pitchFamily="18" charset="0"/>
                <a:ea typeface="Malgun Gothic" panose="020B0503020000020004" pitchFamily="34" charset="-127"/>
              </a:rPr>
              <a:t> stacked bar plots of </a:t>
            </a:r>
            <a:r>
              <a:rPr lang="en-GB" sz="1200" dirty="0">
                <a:latin typeface="Times New Roman" panose="02020603050405020304" pitchFamily="18" charset="0"/>
                <a:ea typeface="Batang" panose="02030600000101010101" pitchFamily="18" charset="-127"/>
              </a:rPr>
              <a:t>contrasting functions among region-enriched species classified as non-westernized or westernized. Based on gene functional annotations of </a:t>
            </a:r>
            <a:r>
              <a:rPr lang="en-GB" sz="1200" dirty="0" err="1">
                <a:latin typeface="Times New Roman" panose="02020603050405020304" pitchFamily="18" charset="0"/>
                <a:ea typeface="Batang" panose="02030600000101010101" pitchFamily="18" charset="-127"/>
              </a:rPr>
              <a:t>CAZyme</a:t>
            </a:r>
            <a:r>
              <a:rPr lang="en-GB" sz="1200" dirty="0">
                <a:latin typeface="Times New Roman" panose="02020603050405020304" pitchFamily="18" charset="0"/>
                <a:ea typeface="Batang" panose="02030600000101010101" pitchFamily="18" charset="-127"/>
              </a:rPr>
              <a:t>, antimicrobial resistance (AMR), and virulence factors (PATRIC database), we calculated regional functional overrepresentation by cumulatively summing and filtering by top 18 maximal differences of gene count (</a:t>
            </a:r>
            <a:r>
              <a:rPr lang="en-GB" sz="1200" dirty="0">
                <a:solidFill>
                  <a:srgbClr val="FF0000"/>
                </a:solidFill>
                <a:latin typeface="Times New Roman" panose="02020603050405020304" pitchFamily="18" charset="0"/>
                <a:ea typeface="Batang" panose="02030600000101010101" pitchFamily="18" charset="-127"/>
              </a:rPr>
              <a:t>Methods</a:t>
            </a:r>
            <a:r>
              <a:rPr lang="en-GB" sz="1200" dirty="0">
                <a:latin typeface="Times New Roman" panose="02020603050405020304" pitchFamily="18" charset="0"/>
                <a:ea typeface="Batang" panose="02030600000101010101" pitchFamily="18" charset="-127"/>
              </a:rPr>
              <a:t>).</a:t>
            </a:r>
            <a:endParaRPr lang="en-SE" sz="1200" dirty="0">
              <a:latin typeface="Times New Roman" panose="02020603050405020304" pitchFamily="18" charset="0"/>
              <a:ea typeface="Batang" panose="02030600000101010101" pitchFamily="18" charset="-127"/>
            </a:endParaRPr>
          </a:p>
        </p:txBody>
      </p:sp>
    </p:spTree>
    <p:extLst>
      <p:ext uri="{BB962C8B-B14F-4D97-AF65-F5344CB8AC3E}">
        <p14:creationId xmlns:p14="http://schemas.microsoft.com/office/powerpoint/2010/main" val="5093423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22880AA-0BEF-784C-8A4C-F0FA2BFF0FE6}"/>
              </a:ext>
            </a:extLst>
          </p:cNvPr>
          <p:cNvPicPr>
            <a:picLocks noGrp="1" noChangeAspect="1"/>
          </p:cNvPicPr>
          <p:nvPr>
            <p:ph idx="1"/>
          </p:nvPr>
        </p:nvPicPr>
        <p:blipFill>
          <a:blip r:embed="rId2"/>
          <a:stretch>
            <a:fillRect/>
          </a:stretch>
        </p:blipFill>
        <p:spPr>
          <a:xfrm>
            <a:off x="127039" y="173025"/>
            <a:ext cx="11937922" cy="4502448"/>
          </a:xfrm>
        </p:spPr>
      </p:pic>
      <p:sp>
        <p:nvSpPr>
          <p:cNvPr id="6" name="Rectangle 5">
            <a:extLst>
              <a:ext uri="{FF2B5EF4-FFF2-40B4-BE49-F238E27FC236}">
                <a16:creationId xmlns:a16="http://schemas.microsoft.com/office/drawing/2014/main" id="{323DB09F-1D6A-3446-A970-C07B6E4E90D0}"/>
              </a:ext>
            </a:extLst>
          </p:cNvPr>
          <p:cNvSpPr/>
          <p:nvPr/>
        </p:nvSpPr>
        <p:spPr>
          <a:xfrm>
            <a:off x="0" y="4828378"/>
            <a:ext cx="12192000" cy="1569660"/>
          </a:xfrm>
          <a:prstGeom prst="rect">
            <a:avLst/>
          </a:prstGeom>
        </p:spPr>
        <p:txBody>
          <a:bodyPr wrap="square">
            <a:spAutoFit/>
          </a:bodyPr>
          <a:lstStyle/>
          <a:p>
            <a:r>
              <a:rPr lang="en-GB" sz="1200" b="1" dirty="0">
                <a:solidFill>
                  <a:srgbClr val="000000"/>
                </a:solidFill>
                <a:latin typeface="Times New Roman" panose="02020603050405020304" pitchFamily="18" charset="0"/>
              </a:rPr>
              <a:t>Fig. 2. Pan-metagenomics association studies (Pan-MGAS) of 43 cohorts from 23 different diseases and 14 countries (n=2</a:t>
            </a:r>
            <a:r>
              <a:rPr lang="en-GB" sz="1200" b="1" dirty="0">
                <a:solidFill>
                  <a:srgbClr val="000000"/>
                </a:solidFill>
                <a:latin typeface="맑은 고딕" panose="020B0503020000020004" pitchFamily="34" charset="-127"/>
              </a:rPr>
              <a:t>,</a:t>
            </a:r>
            <a:r>
              <a:rPr lang="en-GB" sz="1200" b="1" dirty="0">
                <a:solidFill>
                  <a:srgbClr val="000000"/>
                </a:solidFill>
                <a:latin typeface="Times New Roman" panose="02020603050405020304" pitchFamily="18" charset="0"/>
              </a:rPr>
              <a:t>185).</a:t>
            </a:r>
            <a:r>
              <a:rPr lang="en-GB" sz="1200" dirty="0">
                <a:solidFill>
                  <a:srgbClr val="000000"/>
                </a:solidFill>
                <a:latin typeface="맑은 고딕" panose="020B0503020000020004" pitchFamily="34" charset="-127"/>
              </a:rPr>
              <a:t> </a:t>
            </a:r>
            <a:r>
              <a:rPr lang="en-GB" sz="1200" b="1" dirty="0">
                <a:solidFill>
                  <a:srgbClr val="000000"/>
                </a:solidFill>
                <a:latin typeface="Times New Roman" panose="02020603050405020304" pitchFamily="18" charset="0"/>
              </a:rPr>
              <a:t>A,</a:t>
            </a:r>
            <a:r>
              <a:rPr lang="en-GB" sz="1200" dirty="0">
                <a:solidFill>
                  <a:srgbClr val="000000"/>
                </a:solidFill>
                <a:latin typeface="맑은 고딕" panose="020B0503020000020004" pitchFamily="34" charset="-127"/>
              </a:rPr>
              <a:t> </a:t>
            </a:r>
            <a:r>
              <a:rPr lang="en-GB" sz="1200" dirty="0">
                <a:solidFill>
                  <a:srgbClr val="000000"/>
                </a:solidFill>
                <a:latin typeface="Times New Roman" panose="02020603050405020304" pitchFamily="18" charset="0"/>
              </a:rPr>
              <a:t>We identified significantly enriched/depleted species of cohorts based on effect sizes (ESs) of Wilcoxon one-sided tests (ES ≥ 0.3). Acronyms are: ACVD, Acute Coronary Cardiovascular Disease; Ob, obesity; CRC, Colorectal Cancer; NSCLC, Non-Small Cell Lung Cancer; RCC Renal Cell Carcinoma; GDM, Gestational Diabetes Mellitus; T1D Type 1 diabetes; T2D, Type 2 diabetes; LC liver Cirrhosis; NAFLD Non-Alcoholic Fatty Acid Liver; UC, Ulcerative Colitis; CD, Crohn's disease; BD </a:t>
            </a:r>
            <a:r>
              <a:rPr lang="en-GB" sz="1200" dirty="0" err="1">
                <a:solidFill>
                  <a:srgbClr val="000000"/>
                </a:solidFill>
                <a:latin typeface="Times New Roman" panose="02020603050405020304" pitchFamily="18" charset="0"/>
              </a:rPr>
              <a:t>Becet’s</a:t>
            </a:r>
            <a:r>
              <a:rPr lang="en-GB" sz="1200" dirty="0">
                <a:solidFill>
                  <a:srgbClr val="000000"/>
                </a:solidFill>
                <a:latin typeface="Times New Roman" panose="02020603050405020304" pitchFamily="18" charset="0"/>
              </a:rPr>
              <a:t>; RA, Rheumatoid Arthritis; SPA, Ankylosing Spondylitis; ME/CFS </a:t>
            </a:r>
            <a:r>
              <a:rPr lang="en-GB" sz="1200" dirty="0" err="1">
                <a:solidFill>
                  <a:srgbClr val="000000"/>
                </a:solidFill>
                <a:latin typeface="Times New Roman" panose="02020603050405020304" pitchFamily="18" charset="0"/>
              </a:rPr>
              <a:t>Myalgic</a:t>
            </a:r>
            <a:r>
              <a:rPr lang="en-GB" sz="1200" dirty="0">
                <a:solidFill>
                  <a:srgbClr val="000000"/>
                </a:solidFill>
                <a:latin typeface="Times New Roman" panose="02020603050405020304" pitchFamily="18" charset="0"/>
              </a:rPr>
              <a:t> Encephalomyelitis/ Chronic Fatigue Syndrome; PD, Parkinson Disease. </a:t>
            </a:r>
            <a:r>
              <a:rPr lang="en-GB" sz="1200" b="1" dirty="0">
                <a:solidFill>
                  <a:srgbClr val="000000"/>
                </a:solidFill>
                <a:latin typeface="Times New Roman" panose="02020603050405020304" pitchFamily="18" charset="0"/>
              </a:rPr>
              <a:t>B</a:t>
            </a:r>
            <a:r>
              <a:rPr lang="en-GB" sz="1200" b="1" dirty="0">
                <a:solidFill>
                  <a:srgbClr val="000000"/>
                </a:solidFill>
                <a:latin typeface="맑은 고딕" panose="020B0503020000020004" pitchFamily="34" charset="-127"/>
              </a:rPr>
              <a:t>,</a:t>
            </a:r>
            <a:r>
              <a:rPr lang="en-GB" sz="1200" dirty="0">
                <a:solidFill>
                  <a:srgbClr val="000000"/>
                </a:solidFill>
                <a:latin typeface="맑은 고딕" panose="020B0503020000020004" pitchFamily="34" charset="-127"/>
              </a:rPr>
              <a:t> </a:t>
            </a:r>
            <a:r>
              <a:rPr lang="en-GB" sz="1200" dirty="0">
                <a:solidFill>
                  <a:srgbClr val="000000"/>
                </a:solidFill>
                <a:latin typeface="Times New Roman" panose="02020603050405020304" pitchFamily="18" charset="0"/>
              </a:rPr>
              <a:t>Jitter plots of frequency of the significantly enriched/depleted cohorts of all MSPs (effect size &gt;0.3) were calculated</a:t>
            </a:r>
            <a:r>
              <a:rPr lang="en-GB" sz="1200" dirty="0">
                <a:solidFill>
                  <a:srgbClr val="000000"/>
                </a:solidFill>
                <a:latin typeface="맑은 고딕" panose="020B0503020000020004" pitchFamily="34" charset="-127"/>
              </a:rPr>
              <a:t>: </a:t>
            </a:r>
            <a:r>
              <a:rPr lang="en-GB" sz="1200" dirty="0">
                <a:solidFill>
                  <a:srgbClr val="000000"/>
                </a:solidFill>
                <a:latin typeface="Times New Roman" panose="02020603050405020304" pitchFamily="18" charset="0"/>
              </a:rPr>
              <a:t>total frequency of enriched/depleted cohorts (number of enriched cohorts + number of depleted cohorts Y axis) and subtracted frequency between enriched cohorts and depleted cohorts (number of enriched cohorts - number of depleted cohorts</a:t>
            </a:r>
            <a:r>
              <a:rPr lang="en-GB" sz="1200" dirty="0">
                <a:solidFill>
                  <a:srgbClr val="000000"/>
                </a:solidFill>
                <a:latin typeface="맑은 고딕" panose="020B0503020000020004" pitchFamily="34" charset="-127"/>
              </a:rPr>
              <a:t> </a:t>
            </a:r>
            <a:r>
              <a:rPr lang="en-GB" sz="1200" dirty="0">
                <a:solidFill>
                  <a:srgbClr val="000000"/>
                </a:solidFill>
                <a:latin typeface="Times New Roman" panose="02020603050405020304" pitchFamily="18" charset="0"/>
              </a:rPr>
              <a:t>X axis). Point colours changed from red (left) to blue (right) according to x-axis values. Common enriched/depleted species among cohorts were identified when total frequency ≥ 3 and absolute subtracted frequency ≥ 2.</a:t>
            </a:r>
            <a:r>
              <a:rPr lang="en-GB" sz="1200" dirty="0">
                <a:solidFill>
                  <a:srgbClr val="000000"/>
                </a:solidFill>
                <a:latin typeface="맑은 고딕" panose="020B0503020000020004" pitchFamily="34" charset="-127"/>
              </a:rPr>
              <a:t> </a:t>
            </a:r>
            <a:r>
              <a:rPr lang="en-GB" sz="1200" b="1" dirty="0">
                <a:solidFill>
                  <a:srgbClr val="000000"/>
                </a:solidFill>
                <a:latin typeface="Times New Roman" panose="02020603050405020304" pitchFamily="18" charset="0"/>
              </a:rPr>
              <a:t>c</a:t>
            </a:r>
            <a:r>
              <a:rPr lang="en-GB" sz="1200" dirty="0">
                <a:solidFill>
                  <a:srgbClr val="000000"/>
                </a:solidFill>
                <a:latin typeface="Times New Roman" panose="02020603050405020304" pitchFamily="18" charset="0"/>
              </a:rPr>
              <a:t>, Species found depleted (</a:t>
            </a:r>
            <a:r>
              <a:rPr lang="en-GB" sz="1200" i="1" dirty="0" err="1">
                <a:solidFill>
                  <a:srgbClr val="000000"/>
                </a:solidFill>
                <a:latin typeface="Times New Roman" panose="02020603050405020304" pitchFamily="18" charset="0"/>
              </a:rPr>
              <a:t>Anaerostipes</a:t>
            </a:r>
            <a:r>
              <a:rPr lang="en-GB" sz="1200" i="1" dirty="0">
                <a:solidFill>
                  <a:srgbClr val="000000"/>
                </a:solidFill>
                <a:latin typeface="Helvetica" pitchFamily="2" charset="0"/>
              </a:rPr>
              <a:t> </a:t>
            </a:r>
            <a:r>
              <a:rPr lang="en-GB" sz="1200" i="1" dirty="0" err="1">
                <a:solidFill>
                  <a:srgbClr val="000000"/>
                </a:solidFill>
                <a:latin typeface="Times New Roman" panose="02020603050405020304" pitchFamily="18" charset="0"/>
              </a:rPr>
              <a:t>hadrus</a:t>
            </a:r>
            <a:r>
              <a:rPr lang="en-GB" sz="1200" dirty="0">
                <a:solidFill>
                  <a:srgbClr val="000000"/>
                </a:solidFill>
                <a:latin typeface="맑은 고딕" panose="020B0503020000020004" pitchFamily="34" charset="-127"/>
              </a:rPr>
              <a:t>)</a:t>
            </a:r>
            <a:r>
              <a:rPr lang="en-GB" sz="1200" dirty="0">
                <a:solidFill>
                  <a:srgbClr val="000000"/>
                </a:solidFill>
                <a:latin typeface="Times New Roman" panose="02020603050405020304" pitchFamily="18" charset="0"/>
              </a:rPr>
              <a:t> and enriched (</a:t>
            </a:r>
            <a:r>
              <a:rPr lang="en-GB" sz="1200" i="1" dirty="0">
                <a:solidFill>
                  <a:srgbClr val="000000"/>
                </a:solidFill>
                <a:latin typeface="Times New Roman" panose="02020603050405020304" pitchFamily="18" charset="0"/>
              </a:rPr>
              <a:t>Fusobacterium </a:t>
            </a:r>
            <a:r>
              <a:rPr lang="en-GB" sz="1200" i="1" dirty="0" err="1">
                <a:solidFill>
                  <a:srgbClr val="000000"/>
                </a:solidFill>
                <a:latin typeface="Times New Roman" panose="02020603050405020304" pitchFamily="18" charset="0"/>
              </a:rPr>
              <a:t>nucleatum</a:t>
            </a:r>
            <a:r>
              <a:rPr lang="en-GB" sz="1200" i="1" dirty="0">
                <a:solidFill>
                  <a:srgbClr val="000000"/>
                </a:solidFill>
                <a:latin typeface="Times New Roman" panose="02020603050405020304" pitchFamily="18" charset="0"/>
              </a:rPr>
              <a:t> subspecies </a:t>
            </a:r>
            <a:r>
              <a:rPr lang="en-GB" sz="1200" i="1" dirty="0" err="1">
                <a:solidFill>
                  <a:srgbClr val="000000"/>
                </a:solidFill>
                <a:latin typeface="Times New Roman" panose="02020603050405020304" pitchFamily="18" charset="0"/>
              </a:rPr>
              <a:t>animalis</a:t>
            </a:r>
            <a:r>
              <a:rPr lang="en-GB" sz="1200" dirty="0">
                <a:solidFill>
                  <a:srgbClr val="000000"/>
                </a:solidFill>
                <a:latin typeface="맑은 고딕" panose="020B0503020000020004" pitchFamily="34" charset="-127"/>
              </a:rPr>
              <a:t>) </a:t>
            </a:r>
            <a:r>
              <a:rPr lang="en-GB" sz="1200" dirty="0">
                <a:solidFill>
                  <a:srgbClr val="000000"/>
                </a:solidFill>
                <a:latin typeface="Times New Roman" panose="02020603050405020304" pitchFamily="18" charset="0"/>
              </a:rPr>
              <a:t>in most studies</a:t>
            </a:r>
            <a:r>
              <a:rPr lang="en-GB" sz="1200" dirty="0">
                <a:solidFill>
                  <a:srgbClr val="000000"/>
                </a:solidFill>
                <a:latin typeface="맑은 고딕" panose="020B0503020000020004" pitchFamily="34" charset="-127"/>
              </a:rPr>
              <a:t>.</a:t>
            </a:r>
            <a:r>
              <a:rPr lang="en-GB" sz="1200" dirty="0">
                <a:solidFill>
                  <a:srgbClr val="000000"/>
                </a:solidFill>
                <a:latin typeface="맑은 고딕" panose="020B0503020000020004" pitchFamily="34" charset="-127"/>
                <a:ea typeface="맑은 고딕" panose="020B0503020000020004" pitchFamily="34" charset="-127"/>
              </a:rPr>
              <a:t> </a:t>
            </a:r>
            <a:endParaRPr lang="en-SE" sz="1200" dirty="0"/>
          </a:p>
        </p:txBody>
      </p:sp>
    </p:spTree>
    <p:extLst>
      <p:ext uri="{BB962C8B-B14F-4D97-AF65-F5344CB8AC3E}">
        <p14:creationId xmlns:p14="http://schemas.microsoft.com/office/powerpoint/2010/main" val="1948656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292C50E-2ABA-D242-B061-18BA930667A5}"/>
              </a:ext>
            </a:extLst>
          </p:cNvPr>
          <p:cNvPicPr>
            <a:picLocks noGrp="1" noChangeAspect="1"/>
          </p:cNvPicPr>
          <p:nvPr>
            <p:ph idx="1"/>
          </p:nvPr>
        </p:nvPicPr>
        <p:blipFill>
          <a:blip r:embed="rId2"/>
          <a:stretch>
            <a:fillRect/>
          </a:stretch>
        </p:blipFill>
        <p:spPr>
          <a:xfrm>
            <a:off x="211869" y="-1"/>
            <a:ext cx="11782781" cy="5313405"/>
          </a:xfrm>
        </p:spPr>
      </p:pic>
      <p:sp>
        <p:nvSpPr>
          <p:cNvPr id="6" name="Rectangle 5">
            <a:extLst>
              <a:ext uri="{FF2B5EF4-FFF2-40B4-BE49-F238E27FC236}">
                <a16:creationId xmlns:a16="http://schemas.microsoft.com/office/drawing/2014/main" id="{22599D9F-9F2E-A040-9C50-A8E4DB271E13}"/>
              </a:ext>
            </a:extLst>
          </p:cNvPr>
          <p:cNvSpPr/>
          <p:nvPr/>
        </p:nvSpPr>
        <p:spPr>
          <a:xfrm>
            <a:off x="-47625" y="5134279"/>
            <a:ext cx="12192000" cy="1754326"/>
          </a:xfrm>
          <a:prstGeom prst="rect">
            <a:avLst/>
          </a:prstGeom>
        </p:spPr>
        <p:txBody>
          <a:bodyPr wrap="square">
            <a:spAutoFit/>
          </a:bodyPr>
          <a:lstStyle/>
          <a:p>
            <a:pPr algn="just"/>
            <a:r>
              <a:rPr lang="en-GB" sz="1200" b="1" dirty="0">
                <a:latin typeface="Times New Roman" panose="02020603050405020304" pitchFamily="18" charset="0"/>
                <a:ea typeface="Malgun Gothic" panose="020B0503020000020004" pitchFamily="34" charset="-127"/>
              </a:rPr>
              <a:t>Fig. 3. Analysis of functional clusters. </a:t>
            </a:r>
            <a:r>
              <a:rPr lang="en-GB" sz="1200" dirty="0">
                <a:latin typeface="Times New Roman" panose="02020603050405020304" pitchFamily="18" charset="0"/>
                <a:ea typeface="Malgun Gothic" panose="020B0503020000020004" pitchFamily="34" charset="-127"/>
              </a:rPr>
              <a:t>For the functional characterization of human gut MSPs, we annotated respective genes with 19,540 features of microbial function/phenotype databases and identified 7,763 functional clusters better representing the microbiome</a:t>
            </a:r>
            <a:r>
              <a:rPr lang="en-GB" sz="1200" dirty="0">
                <a:latin typeface="Times New Roman" panose="02020603050405020304" pitchFamily="18" charset="0"/>
                <a:ea typeface="Batang" panose="02030600000101010101" pitchFamily="18" charset="-127"/>
              </a:rPr>
              <a:t>.</a:t>
            </a:r>
            <a:r>
              <a:rPr lang="en-GB" sz="1200" b="1" dirty="0">
                <a:latin typeface="Times New Roman" panose="02020603050405020304" pitchFamily="18" charset="0"/>
                <a:ea typeface="Malgun Gothic" panose="020B0503020000020004" pitchFamily="34" charset="-127"/>
              </a:rPr>
              <a:t> </a:t>
            </a:r>
            <a:r>
              <a:rPr lang="en-GB" sz="1200" b="1" dirty="0">
                <a:latin typeface="Times New Roman" panose="02020603050405020304" pitchFamily="18" charset="0"/>
                <a:ea typeface="Batang" panose="02030600000101010101" pitchFamily="18" charset="-127"/>
              </a:rPr>
              <a:t>A,</a:t>
            </a:r>
            <a:r>
              <a:rPr lang="en-GB" sz="1200" dirty="0">
                <a:latin typeface="Times New Roman" panose="02020603050405020304" pitchFamily="18" charset="0"/>
                <a:ea typeface="Batang" panose="02030600000101010101" pitchFamily="18" charset="-127"/>
              </a:rPr>
              <a:t> Identification of functional clusters based on co-conserved genes across species. Unlike the manually curated module database, we identified functional clusters based on high co-conservation across species using the unsupervised clustering method.</a:t>
            </a:r>
            <a:r>
              <a:rPr lang="en-GB" sz="1200" b="1" dirty="0">
                <a:latin typeface="Times New Roman" panose="02020603050405020304" pitchFamily="18" charset="0"/>
                <a:ea typeface="Batang" panose="02030600000101010101" pitchFamily="18" charset="-127"/>
              </a:rPr>
              <a:t> B, </a:t>
            </a:r>
            <a:r>
              <a:rPr lang="en-GB" sz="1200" dirty="0">
                <a:latin typeface="Times New Roman" panose="02020603050405020304" pitchFamily="18" charset="0"/>
                <a:ea typeface="Batang" panose="02030600000101010101" pitchFamily="18" charset="-127"/>
              </a:rPr>
              <a:t>among different sources of microbial functional annotations (e.g., KEGG module and pathway), we found that co-conservation of genes across different species was substantially low (Jaccard index &lt; 0.5). </a:t>
            </a:r>
            <a:r>
              <a:rPr lang="en-GB" sz="1200" b="1" dirty="0">
                <a:latin typeface="Times New Roman" panose="02020603050405020304" pitchFamily="18" charset="0"/>
                <a:ea typeface="Batang" panose="02030600000101010101" pitchFamily="18" charset="-127"/>
              </a:rPr>
              <a:t>C</a:t>
            </a:r>
            <a:r>
              <a:rPr lang="en-GB" sz="1200" dirty="0">
                <a:latin typeface="Times New Roman" panose="02020603050405020304" pitchFamily="18" charset="0"/>
                <a:ea typeface="Batang" panose="02030600000101010101" pitchFamily="18" charset="-127"/>
              </a:rPr>
              <a:t>, Functional clusters identified by unsupervised community detection, the y-axis displays the number of genes within the functional cluster and the x axis displays the number of MSPs possessing more than 70% of the clusters’ genes. </a:t>
            </a:r>
            <a:r>
              <a:rPr lang="en-GB" sz="1200" b="1" dirty="0">
                <a:latin typeface="Times New Roman" panose="02020603050405020304" pitchFamily="18" charset="0"/>
                <a:ea typeface="Batang" panose="02030600000101010101" pitchFamily="18" charset="-127"/>
              </a:rPr>
              <a:t>D</a:t>
            </a:r>
            <a:r>
              <a:rPr lang="en-GB" sz="1200" dirty="0">
                <a:latin typeface="Times New Roman" panose="02020603050405020304" pitchFamily="18" charset="0"/>
                <a:ea typeface="Batang" panose="02030600000101010101" pitchFamily="18" charset="-127"/>
              </a:rPr>
              <a:t>, Functional clusters projected on enriched/depleted MSPs across disease cohorts. The </a:t>
            </a:r>
            <a:r>
              <a:rPr lang="en-GB" sz="1200" dirty="0">
                <a:solidFill>
                  <a:srgbClr val="000000"/>
                </a:solidFill>
                <a:latin typeface="Times New Roman" panose="02020603050405020304" pitchFamily="18" charset="0"/>
                <a:ea typeface="Malgun Gothic" panose="020B0503020000020004" pitchFamily="34" charset="-127"/>
              </a:rPr>
              <a:t>Jitter plot display the frequency functional of functional clusters significantly associated with the enriched/depleted species (hypergeometric test p &lt; 0.001) in </a:t>
            </a:r>
            <a:r>
              <a:rPr lang="en-GB" sz="1200" dirty="0">
                <a:solidFill>
                  <a:srgbClr val="000000"/>
                </a:solidFill>
                <a:latin typeface="Times New Roman" panose="02020603050405020304" pitchFamily="18" charset="0"/>
                <a:ea typeface="Batang" panose="02030600000101010101" pitchFamily="18" charset="-127"/>
              </a:rPr>
              <a:t>disease</a:t>
            </a:r>
            <a:r>
              <a:rPr lang="en-GB" sz="1200" dirty="0">
                <a:solidFill>
                  <a:srgbClr val="000000"/>
                </a:solidFill>
                <a:latin typeface="Times New Roman" panose="02020603050405020304" pitchFamily="18" charset="0"/>
                <a:ea typeface="Malgun Gothic" panose="020B0503020000020004" pitchFamily="34" charset="-127"/>
              </a:rPr>
              <a:t> cohorts. Y axis shows the total frequency of cohorts where a functional cluster was found significantly associated</a:t>
            </a:r>
            <a:r>
              <a:rPr lang="en-GB" sz="1200" dirty="0">
                <a:solidFill>
                  <a:srgbClr val="000000"/>
                </a:solidFill>
                <a:latin typeface="Times New Roman" panose="02020603050405020304" pitchFamily="18" charset="0"/>
                <a:ea typeface="Batang" panose="02030600000101010101" pitchFamily="18" charset="-127"/>
              </a:rPr>
              <a:t> with </a:t>
            </a:r>
            <a:r>
              <a:rPr lang="en-GB" sz="1200" dirty="0">
                <a:solidFill>
                  <a:srgbClr val="000000"/>
                </a:solidFill>
                <a:latin typeface="Times New Roman" panose="02020603050405020304" pitchFamily="18" charset="0"/>
                <a:ea typeface="Malgun Gothic" panose="020B0503020000020004" pitchFamily="34" charset="-127"/>
              </a:rPr>
              <a:t>enriched/depleted species. X axis shows the difference in the number of cohorts where a</a:t>
            </a:r>
            <a:r>
              <a:rPr lang="en-GB" sz="1200" dirty="0">
                <a:solidFill>
                  <a:srgbClr val="000000"/>
                </a:solidFill>
                <a:latin typeface="Times New Roman" panose="02020603050405020304" pitchFamily="18" charset="0"/>
                <a:ea typeface="Batang" panose="02030600000101010101" pitchFamily="18" charset="-127"/>
              </a:rPr>
              <a:t> function </a:t>
            </a:r>
            <a:r>
              <a:rPr lang="en-GB" sz="1200" dirty="0">
                <a:solidFill>
                  <a:srgbClr val="000000"/>
                </a:solidFill>
                <a:latin typeface="Times New Roman" panose="02020603050405020304" pitchFamily="18" charset="0"/>
                <a:ea typeface="Malgun Gothic" panose="020B0503020000020004" pitchFamily="34" charset="-127"/>
              </a:rPr>
              <a:t>was found enriched minus the frequency it was found depleted. Point colours changed from red (left) to blue (right) according to x-axis values. Common </a:t>
            </a:r>
            <a:r>
              <a:rPr lang="en-GB" sz="1200" dirty="0">
                <a:latin typeface="Times New Roman" panose="02020603050405020304" pitchFamily="18" charset="0"/>
                <a:ea typeface="Malgun Gothic" panose="020B0503020000020004" pitchFamily="34" charset="-127"/>
              </a:rPr>
              <a:t>enriched/depleted species among cohorts were identified when total frequency ≥ 3 and absolute subtracted frequency ≥ 2</a:t>
            </a:r>
            <a:r>
              <a:rPr lang="en-GB" sz="1200" dirty="0">
                <a:latin typeface="Times New Roman" panose="02020603050405020304" pitchFamily="18" charset="0"/>
                <a:ea typeface="Batang" panose="02030600000101010101" pitchFamily="18" charset="-127"/>
              </a:rPr>
              <a:t>.</a:t>
            </a:r>
            <a:endParaRPr lang="en-SE" sz="1200" dirty="0">
              <a:latin typeface="Times New Roman" panose="02020603050405020304" pitchFamily="18" charset="0"/>
              <a:ea typeface="Batang" panose="02030600000101010101" pitchFamily="18" charset="-127"/>
            </a:endParaRPr>
          </a:p>
        </p:txBody>
      </p:sp>
    </p:spTree>
    <p:extLst>
      <p:ext uri="{BB962C8B-B14F-4D97-AF65-F5344CB8AC3E}">
        <p14:creationId xmlns:p14="http://schemas.microsoft.com/office/powerpoint/2010/main" val="9355065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E29D777-CBFC-BC4A-AF66-7E39E3C31B3C}"/>
              </a:ext>
            </a:extLst>
          </p:cNvPr>
          <p:cNvPicPr>
            <a:picLocks noGrp="1" noChangeAspect="1"/>
          </p:cNvPicPr>
          <p:nvPr>
            <p:ph idx="1"/>
          </p:nvPr>
        </p:nvPicPr>
        <p:blipFill>
          <a:blip r:embed="rId2"/>
          <a:stretch>
            <a:fillRect/>
          </a:stretch>
        </p:blipFill>
        <p:spPr>
          <a:xfrm>
            <a:off x="0" y="0"/>
            <a:ext cx="8382000" cy="6870940"/>
          </a:xfrm>
        </p:spPr>
      </p:pic>
      <p:sp>
        <p:nvSpPr>
          <p:cNvPr id="6" name="Rectangle 5">
            <a:extLst>
              <a:ext uri="{FF2B5EF4-FFF2-40B4-BE49-F238E27FC236}">
                <a16:creationId xmlns:a16="http://schemas.microsoft.com/office/drawing/2014/main" id="{C7AD0A29-0231-2545-9EFB-A95123A13AC0}"/>
              </a:ext>
            </a:extLst>
          </p:cNvPr>
          <p:cNvSpPr/>
          <p:nvPr/>
        </p:nvSpPr>
        <p:spPr>
          <a:xfrm>
            <a:off x="8382000" y="789160"/>
            <a:ext cx="3810000" cy="3293209"/>
          </a:xfrm>
          <a:prstGeom prst="rect">
            <a:avLst/>
          </a:prstGeom>
        </p:spPr>
        <p:txBody>
          <a:bodyPr wrap="square">
            <a:spAutoFit/>
          </a:bodyPr>
          <a:lstStyle/>
          <a:p>
            <a:pPr algn="just"/>
            <a:r>
              <a:rPr lang="en-GB" sz="1600" b="1" dirty="0">
                <a:latin typeface="Times New Roman" panose="02020603050405020304" pitchFamily="18" charset="0"/>
                <a:ea typeface="Malgun Gothic" panose="020B0503020000020004" pitchFamily="34" charset="-127"/>
              </a:rPr>
              <a:t>Fig. 4. Phylogenetic differences between species function, disease enrichment, and region enrichment. </a:t>
            </a:r>
            <a:r>
              <a:rPr lang="en-GB" sz="1600" dirty="0">
                <a:latin typeface="Times New Roman" panose="02020603050405020304" pitchFamily="18" charset="0"/>
                <a:ea typeface="Malgun Gothic" panose="020B0503020000020004" pitchFamily="34" charset="-127"/>
              </a:rPr>
              <a:t>Inner annotation of dendrogram is species phylum, second is enrichment of functional cluster, third is the total number of disease cohorts that the species is enriched/depleted in, and the outer annotation is the normalised, mean Z-score between western and non-western cohorts scaled between 0-1. </a:t>
            </a:r>
            <a:r>
              <a:rPr lang="en-GB" sz="1600" dirty="0" err="1">
                <a:latin typeface="Times New Roman" panose="02020603050405020304" pitchFamily="18" charset="0"/>
                <a:ea typeface="Malgun Gothic" panose="020B0503020000020004" pitchFamily="34" charset="-127"/>
              </a:rPr>
              <a:t>Itol</a:t>
            </a:r>
            <a:r>
              <a:rPr lang="en-GB" sz="1600" dirty="0">
                <a:latin typeface="Times New Roman" panose="02020603050405020304" pitchFamily="18" charset="0"/>
                <a:ea typeface="Malgun Gothic" panose="020B0503020000020004" pitchFamily="34" charset="-127"/>
              </a:rPr>
              <a:t> annotations and dendrogram are publicly available (</a:t>
            </a:r>
            <a:r>
              <a:rPr lang="en-GB" sz="1600" dirty="0">
                <a:solidFill>
                  <a:srgbClr val="FF0000"/>
                </a:solidFill>
                <a:latin typeface="Times New Roman" panose="02020603050405020304" pitchFamily="18" charset="0"/>
                <a:ea typeface="Malgun Gothic" panose="020B0503020000020004" pitchFamily="34" charset="-127"/>
              </a:rPr>
              <a:t>Methods</a:t>
            </a:r>
            <a:r>
              <a:rPr lang="en-GB" sz="1600" dirty="0">
                <a:latin typeface="Times New Roman" panose="02020603050405020304" pitchFamily="18" charset="0"/>
                <a:ea typeface="Malgun Gothic" panose="020B0503020000020004" pitchFamily="34" charset="-127"/>
              </a:rPr>
              <a:t>). Highlighted group are MSPs from the </a:t>
            </a:r>
            <a:r>
              <a:rPr lang="en-GB" sz="1600" i="1" dirty="0">
                <a:latin typeface="Times New Roman" panose="02020603050405020304" pitchFamily="18" charset="0"/>
                <a:ea typeface="Malgun Gothic" panose="020B0503020000020004" pitchFamily="34" charset="-127"/>
              </a:rPr>
              <a:t>Streptococcus </a:t>
            </a:r>
            <a:r>
              <a:rPr lang="en-GB" sz="1600" dirty="0">
                <a:latin typeface="Times New Roman" panose="02020603050405020304" pitchFamily="18" charset="0"/>
                <a:ea typeface="Malgun Gothic" panose="020B0503020000020004" pitchFamily="34" charset="-127"/>
              </a:rPr>
              <a:t>genus.</a:t>
            </a:r>
            <a:endParaRPr lang="en-SE" sz="1600" dirty="0">
              <a:latin typeface="Times New Roman" panose="02020603050405020304" pitchFamily="18" charset="0"/>
              <a:ea typeface="Batang" panose="02030600000101010101" pitchFamily="18" charset="-127"/>
            </a:endParaRPr>
          </a:p>
        </p:txBody>
      </p:sp>
    </p:spTree>
    <p:extLst>
      <p:ext uri="{BB962C8B-B14F-4D97-AF65-F5344CB8AC3E}">
        <p14:creationId xmlns:p14="http://schemas.microsoft.com/office/powerpoint/2010/main" val="2990372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9F2B543-2841-FD4C-A089-FDF33317E3FE}"/>
              </a:ext>
            </a:extLst>
          </p:cNvPr>
          <p:cNvPicPr>
            <a:picLocks noGrp="1" noChangeAspect="1"/>
          </p:cNvPicPr>
          <p:nvPr>
            <p:ph idx="1"/>
          </p:nvPr>
        </p:nvPicPr>
        <p:blipFill>
          <a:blip r:embed="rId2"/>
          <a:stretch>
            <a:fillRect/>
          </a:stretch>
        </p:blipFill>
        <p:spPr>
          <a:xfrm>
            <a:off x="204787" y="209618"/>
            <a:ext cx="9096376" cy="6438764"/>
          </a:xfrm>
        </p:spPr>
      </p:pic>
      <p:sp>
        <p:nvSpPr>
          <p:cNvPr id="7" name="TextBox 6">
            <a:extLst>
              <a:ext uri="{FF2B5EF4-FFF2-40B4-BE49-F238E27FC236}">
                <a16:creationId xmlns:a16="http://schemas.microsoft.com/office/drawing/2014/main" id="{6CD1AD80-D52C-D646-93C5-49C2150B2798}"/>
              </a:ext>
            </a:extLst>
          </p:cNvPr>
          <p:cNvSpPr txBox="1"/>
          <p:nvPr/>
        </p:nvSpPr>
        <p:spPr>
          <a:xfrm>
            <a:off x="9301163" y="1300163"/>
            <a:ext cx="2686050" cy="2308324"/>
          </a:xfrm>
          <a:prstGeom prst="rect">
            <a:avLst/>
          </a:prstGeom>
          <a:noFill/>
        </p:spPr>
        <p:txBody>
          <a:bodyPr wrap="square" rtlCol="0">
            <a:spAutoFit/>
          </a:bodyPr>
          <a:lstStyle/>
          <a:p>
            <a:r>
              <a:rPr lang="en-SE" b="1" dirty="0"/>
              <a:t>Figure 5: Random forest prediction of disease from metagenomic species. </a:t>
            </a:r>
            <a:r>
              <a:rPr lang="en-SE" dirty="0"/>
              <a:t>A) Heatmap of Random forest feature importance for the prediction of each disease. B) ROC curves for each prediction</a:t>
            </a:r>
          </a:p>
        </p:txBody>
      </p:sp>
    </p:spTree>
    <p:extLst>
      <p:ext uri="{BB962C8B-B14F-4D97-AF65-F5344CB8AC3E}">
        <p14:creationId xmlns:p14="http://schemas.microsoft.com/office/powerpoint/2010/main" val="3080988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62723C8-CB3F-A040-9309-AE792442CD05}"/>
              </a:ext>
            </a:extLst>
          </p:cNvPr>
          <p:cNvPicPr>
            <a:picLocks noGrp="1" noChangeAspect="1"/>
          </p:cNvPicPr>
          <p:nvPr>
            <p:ph idx="1"/>
          </p:nvPr>
        </p:nvPicPr>
        <p:blipFill>
          <a:blip r:embed="rId2"/>
          <a:stretch>
            <a:fillRect/>
          </a:stretch>
        </p:blipFill>
        <p:spPr>
          <a:xfrm>
            <a:off x="1073336" y="70644"/>
            <a:ext cx="9502402" cy="6716712"/>
          </a:xfrm>
        </p:spPr>
      </p:pic>
    </p:spTree>
    <p:extLst>
      <p:ext uri="{BB962C8B-B14F-4D97-AF65-F5344CB8AC3E}">
        <p14:creationId xmlns:p14="http://schemas.microsoft.com/office/powerpoint/2010/main" val="2397386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1035</Words>
  <Application>Microsoft Macintosh PowerPoint</Application>
  <PresentationFormat>Widescreen</PresentationFormat>
  <Paragraphs>7</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맑은 고딕</vt:lpstr>
      <vt:lpstr>Arial</vt:lpstr>
      <vt:lpstr>Calibri</vt:lpstr>
      <vt:lpstr>Calibri Light</vt:lpstr>
      <vt:lpstr>Helvetica</vt:lpstr>
      <vt:lpstr>Times New Roman</vt:lpstr>
      <vt:lpstr>Office Theme</vt:lpstr>
      <vt:lpstr>Global and temporal state of the human gut microbiome in health and disease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and temporal state of the human gut microbiome in health and disease </dc:title>
  <dc:creator>Portlock, Theo</dc:creator>
  <cp:lastModifiedBy>Portlock, Theo</cp:lastModifiedBy>
  <cp:revision>2</cp:revision>
  <dcterms:created xsi:type="dcterms:W3CDTF">2021-12-10T09:40:14Z</dcterms:created>
  <dcterms:modified xsi:type="dcterms:W3CDTF">2021-12-10T10:11:55Z</dcterms:modified>
</cp:coreProperties>
</file>

<file path=docProps/thumbnail.jpeg>
</file>